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ED5173-6112-A195-0E40-D3854E757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11D6902-75BB-1A4D-6CE0-8E462B9D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B93FAB-132C-91C9-1FF3-B8251802D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905EFC-CE5F-1072-6FAE-2960690F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45DC61-AAF2-9577-1953-DF65CFCC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80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4B3AEA-5E1C-C980-1738-1BC56201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EDB3A17-7DCD-22A8-DAEE-0D9B0CD5F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AE33D9-2B24-3FAE-CD91-88EB069B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E29BFA-F192-E923-943D-92EAF2AB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202D86-7945-B568-976F-D10080955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17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826BA3A-91E9-A896-445F-740B4A028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99B3226-2C0F-9DE6-2A10-B5B552ED2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39BF5-B7AC-BDBD-0DA1-4A78F0E74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A13F06-0501-3CF9-24A1-983EFD61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3C658B-6884-BAB6-0F82-7E08C2F1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732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4AC84B-C92B-BFEA-3656-D6E604B8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CE3528-A34A-4500-678D-49417188D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12D072-FCAC-D295-658D-80EA5CC0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7EB76C-50B3-3A9A-D25B-6E9EB3EC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3850DC-6D84-32BB-D6B7-02DA00EB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92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BD3FAB-AD79-C8F6-478B-294D617A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2435DF-551B-D71B-0BF7-1A7F3A5CB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3902AC-3373-B903-6139-87B8048F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037094-08CE-EBC6-6911-61C0E012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B2DE81-42D5-7107-8279-43B7DD41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76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3860E-0EB3-6D71-3EFD-7CA30917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02B942-42CE-F8F5-CFD8-494FDB43A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99FF74F-4891-6B16-6621-64C488E8E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E5032FA-C546-132E-7932-B32298E1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7AD8FC-7A8F-522B-2153-5B8D0A41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C8BC8B-37EE-C669-2ACB-C1B67845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87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62313-728E-0497-EBF3-48F872CC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498237-C201-A8E0-5E65-5047563D3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2C1FEF-9F80-4E4F-2303-7BD390359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C6530EE-297E-E82E-0C0E-B8769A343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D659B8E-FF91-1161-29AF-3F02C026D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A48EDB2-92E5-6F9A-1D98-3BA9EB9C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33A314F-0F17-0806-B34B-ABC1EDDA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3045804-12AD-25CC-75E7-1D92974D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72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C23B3-AD19-3D61-D9C7-50E15858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85F8DF-32C3-3682-21E6-CB191D30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223A45C-2D91-8AF0-F941-AD876572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71D280B-FE96-3BA6-6745-F2ABECC4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31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A15866C-4177-F70D-3062-F85AC82E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5DADDC8-9AAA-555B-A991-DB22CA292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4037BE-FB6E-5660-FD05-2D462BB2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27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471D1-DB96-6312-E252-B4ACB704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004566-D073-3E03-3F4A-D731E62B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2151F7-802D-FA8D-6275-F9CDF6F6C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7808D9-8D8F-3046-721F-A35F3616C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28F4E8-0017-B204-842E-821C16E71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B770C92-D3E3-BCED-D09F-577BF885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080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0CC7BA-9470-9B7E-CEC2-B8361CBFD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1AE011D-1CD8-CA8B-C1D0-FE74D291F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1A2379-F1D4-D929-23C3-CAA72E79C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C3182CB-FCC8-0B4F-7259-CC1D5A35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2D4AE5-2A14-B6B4-1158-98D76038E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17A21D-350F-863B-9901-CCD45BD2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85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AAE09BF-B363-849F-3411-4D419C50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9B0B989-705F-D09E-2C48-F055416C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39A7A0-E4F4-9CCD-61BF-C508B9A2A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3A068-973D-41C5-A713-44856A79A887}" type="datetimeFigureOut">
              <a:rPr kumimoji="1" lang="ja-JP" altLang="en-US" smtClean="0"/>
              <a:t>2022/10/29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B6662A-0EBD-4522-AB8A-A764453E8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672B68-07FB-D0AD-4538-D34159ECA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07104-9C70-4959-A2E9-9BE02EFCAB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47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D820E8C5-0371-1337-181F-2E1CEC1BA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717" y="63500"/>
            <a:ext cx="11295530" cy="695278"/>
          </a:xfrm>
          <a:ln w="158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kumimoji="1" lang="ja-JP" altLang="en-US" sz="4800" dirty="0"/>
              <a:t>パナマ</a:t>
            </a:r>
            <a:r>
              <a:rPr kumimoji="1" lang="ja-JP" altLang="en-US" sz="3600" dirty="0"/>
              <a:t>文書</a:t>
            </a:r>
            <a:r>
              <a:rPr kumimoji="1" lang="ja-JP" altLang="en-US" sz="4800" dirty="0"/>
              <a:t>によって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D391E55-CDEF-0C6C-B22B-3EB1AEE7405E}"/>
              </a:ext>
            </a:extLst>
          </p:cNvPr>
          <p:cNvSpPr txBox="1"/>
          <p:nvPr/>
        </p:nvSpPr>
        <p:spPr>
          <a:xfrm>
            <a:off x="4806849" y="945473"/>
            <a:ext cx="16122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・国内株式</a:t>
            </a:r>
            <a:endParaRPr kumimoji="1" lang="en-US" altLang="ja-JP" dirty="0"/>
          </a:p>
          <a:p>
            <a:r>
              <a:rPr lang="ja-JP" altLang="en-US" dirty="0"/>
              <a:t>・国内債券</a:t>
            </a:r>
            <a:endParaRPr lang="en-US" altLang="ja-JP" dirty="0"/>
          </a:p>
          <a:p>
            <a:r>
              <a:rPr kumimoji="1" lang="ja-JP" altLang="en-US" dirty="0"/>
              <a:t>・外国株式</a:t>
            </a:r>
            <a:endParaRPr kumimoji="1" lang="en-US" altLang="ja-JP" dirty="0"/>
          </a:p>
          <a:p>
            <a:r>
              <a:rPr lang="ja-JP" altLang="en-US" dirty="0"/>
              <a:t>・外国債券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6AF2659-A136-5DC3-EE5F-C138F9A85502}"/>
              </a:ext>
            </a:extLst>
          </p:cNvPr>
          <p:cNvSpPr txBox="1"/>
          <p:nvPr/>
        </p:nvSpPr>
        <p:spPr>
          <a:xfrm>
            <a:off x="4806848" y="2864337"/>
            <a:ext cx="1612234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・共済組合</a:t>
            </a:r>
            <a:endParaRPr kumimoji="1" lang="en-US" altLang="ja-JP" dirty="0"/>
          </a:p>
          <a:p>
            <a:r>
              <a:rPr lang="ja-JP" altLang="en-US" dirty="0"/>
              <a:t>・財形年金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 err="1"/>
              <a:t>iDeCo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lang="en-US" altLang="ja-JP" dirty="0"/>
              <a:t>NISA</a:t>
            </a:r>
          </a:p>
          <a:p>
            <a:r>
              <a:rPr lang="ja-JP" altLang="en-US" dirty="0"/>
              <a:t>・楽天証券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SBI</a:t>
            </a:r>
            <a:r>
              <a:rPr kumimoji="1" lang="ja-JP" altLang="en-US" dirty="0"/>
              <a:t>証券</a:t>
            </a:r>
            <a:endParaRPr kumimoji="1" lang="en-US" altLang="ja-JP" dirty="0"/>
          </a:p>
          <a:p>
            <a:r>
              <a:rPr lang="ja-JP" altLang="en-US" dirty="0"/>
              <a:t>・保険証券</a:t>
            </a:r>
            <a:endParaRPr kumimoji="1" lang="en-US" altLang="ja-JP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B7082A9-7A91-1F65-B21A-5099633DF08C}"/>
              </a:ext>
            </a:extLst>
          </p:cNvPr>
          <p:cNvSpPr/>
          <p:nvPr/>
        </p:nvSpPr>
        <p:spPr>
          <a:xfrm>
            <a:off x="4895748" y="2655662"/>
            <a:ext cx="1422204" cy="22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27BDF43-0ADD-782F-EFE5-AA340D289DC0}"/>
              </a:ext>
            </a:extLst>
          </p:cNvPr>
          <p:cNvSpPr txBox="1"/>
          <p:nvPr/>
        </p:nvSpPr>
        <p:spPr>
          <a:xfrm>
            <a:off x="5129930" y="2468307"/>
            <a:ext cx="10478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日本国</a:t>
            </a:r>
            <a:endParaRPr kumimoji="1" lang="en-US" altLang="ja-JP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940FFD-EC62-9014-C995-5C342BBDDAD4}"/>
              </a:ext>
            </a:extLst>
          </p:cNvPr>
          <p:cNvSpPr txBox="1"/>
          <p:nvPr/>
        </p:nvSpPr>
        <p:spPr>
          <a:xfrm>
            <a:off x="7461148" y="2864337"/>
            <a:ext cx="215275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・三菱</a:t>
            </a:r>
            <a:r>
              <a:rPr kumimoji="1" lang="en-US" altLang="ja-JP" dirty="0"/>
              <a:t>UFJ</a:t>
            </a:r>
            <a:r>
              <a:rPr kumimoji="1" lang="ja-JP" altLang="en-US" dirty="0"/>
              <a:t>銀行</a:t>
            </a:r>
            <a:endParaRPr kumimoji="1" lang="en-US" altLang="ja-JP" dirty="0"/>
          </a:p>
          <a:p>
            <a:r>
              <a:rPr lang="ja-JP" altLang="en-US" dirty="0"/>
              <a:t>・みずほ銀行</a:t>
            </a:r>
            <a:endParaRPr lang="en-US" altLang="ja-JP" dirty="0"/>
          </a:p>
          <a:p>
            <a:r>
              <a:rPr kumimoji="1" lang="ja-JP" altLang="en-US" dirty="0"/>
              <a:t>・ゆうちょ銀行</a:t>
            </a:r>
            <a:endParaRPr kumimoji="1" lang="en-US" altLang="ja-JP" dirty="0"/>
          </a:p>
          <a:p>
            <a:r>
              <a:rPr lang="ja-JP" altLang="en-US" dirty="0"/>
              <a:t>・地方銀行</a:t>
            </a:r>
            <a:endParaRPr lang="en-US" altLang="ja-JP" dirty="0"/>
          </a:p>
          <a:p>
            <a:pPr algn="ctr"/>
            <a:r>
              <a:rPr kumimoji="1" lang="en-US" altLang="ja-JP" sz="1400" dirty="0"/>
              <a:t>※</a:t>
            </a:r>
            <a:r>
              <a:rPr kumimoji="1" lang="ja-JP" altLang="en-US" sz="1400" dirty="0"/>
              <a:t>金利</a:t>
            </a:r>
            <a:r>
              <a:rPr kumimoji="1" lang="en-US" altLang="ja-JP" sz="1400" dirty="0"/>
              <a:t>0.001</a:t>
            </a:r>
            <a:r>
              <a:rPr kumimoji="1" lang="ja-JP" altLang="en-US" sz="1400" dirty="0"/>
              <a:t>％</a:t>
            </a:r>
            <a:endParaRPr kumimoji="1" lang="en-US" altLang="ja-JP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A42A6C7-A999-D33D-E9B3-5EEFE9E79697}"/>
              </a:ext>
            </a:extLst>
          </p:cNvPr>
          <p:cNvSpPr/>
          <p:nvPr/>
        </p:nvSpPr>
        <p:spPr>
          <a:xfrm>
            <a:off x="7461148" y="2655662"/>
            <a:ext cx="1987652" cy="19222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D363B77-3DA6-1C6F-D61F-B212ECD86A74}"/>
              </a:ext>
            </a:extLst>
          </p:cNvPr>
          <p:cNvSpPr txBox="1"/>
          <p:nvPr/>
        </p:nvSpPr>
        <p:spPr>
          <a:xfrm>
            <a:off x="7931048" y="2455607"/>
            <a:ext cx="10478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銀行</a:t>
            </a:r>
            <a:endParaRPr kumimoji="1" lang="en-US" altLang="ja-JP" dirty="0"/>
          </a:p>
        </p:txBody>
      </p:sp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7EEFE450-023B-A8AA-FD9F-DB0B1C680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642" y="5261648"/>
            <a:ext cx="1301758" cy="130175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8090CEF-E88D-2019-4503-6CF73AC48FD2}"/>
              </a:ext>
            </a:extLst>
          </p:cNvPr>
          <p:cNvSpPr txBox="1"/>
          <p:nvPr/>
        </p:nvSpPr>
        <p:spPr>
          <a:xfrm>
            <a:off x="1677348" y="3479591"/>
            <a:ext cx="245043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タックスヘブン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F9B04B0-F458-33A7-97AE-7738EEEB9361}"/>
              </a:ext>
            </a:extLst>
          </p:cNvPr>
          <p:cNvSpPr/>
          <p:nvPr/>
        </p:nvSpPr>
        <p:spPr>
          <a:xfrm>
            <a:off x="1318842" y="3302491"/>
            <a:ext cx="2478457" cy="695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solidFill>
                <a:srgbClr val="FF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8533B3D-0365-00E3-1C9F-E4A2D6B21998}"/>
              </a:ext>
            </a:extLst>
          </p:cNvPr>
          <p:cNvSpPr txBox="1"/>
          <p:nvPr/>
        </p:nvSpPr>
        <p:spPr>
          <a:xfrm>
            <a:off x="1820083" y="3121883"/>
            <a:ext cx="161223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海外ファンド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59750D2-7F15-5E60-1D9A-4D4BEEEBAF6F}"/>
              </a:ext>
            </a:extLst>
          </p:cNvPr>
          <p:cNvSpPr txBox="1"/>
          <p:nvPr/>
        </p:nvSpPr>
        <p:spPr>
          <a:xfrm>
            <a:off x="1465543" y="2596958"/>
            <a:ext cx="25916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ドルコスト平均法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2518A6D8-65E7-8A71-81D1-90AA37AF4781}"/>
              </a:ext>
            </a:extLst>
          </p:cNvPr>
          <p:cNvCxnSpPr>
            <a:cxnSpLocks/>
          </p:cNvCxnSpPr>
          <p:nvPr/>
        </p:nvCxnSpPr>
        <p:spPr>
          <a:xfrm flipV="1">
            <a:off x="5898950" y="5017079"/>
            <a:ext cx="0" cy="489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88C8F1F-271D-8560-50F7-79684D9769F1}"/>
              </a:ext>
            </a:extLst>
          </p:cNvPr>
          <p:cNvCxnSpPr>
            <a:cxnSpLocks/>
          </p:cNvCxnSpPr>
          <p:nvPr/>
        </p:nvCxnSpPr>
        <p:spPr>
          <a:xfrm flipV="1">
            <a:off x="6177782" y="4673600"/>
            <a:ext cx="1283366" cy="94059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C29E9230-23B4-18CF-34B1-5DFEF8F0867C}"/>
              </a:ext>
            </a:extLst>
          </p:cNvPr>
          <p:cNvCxnSpPr>
            <a:cxnSpLocks/>
          </p:cNvCxnSpPr>
          <p:nvPr/>
        </p:nvCxnSpPr>
        <p:spPr>
          <a:xfrm flipV="1">
            <a:off x="5898950" y="2189486"/>
            <a:ext cx="0" cy="2788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81019B-9FC7-DDE2-6643-915E5364D92D}"/>
              </a:ext>
            </a:extLst>
          </p:cNvPr>
          <p:cNvCxnSpPr>
            <a:cxnSpLocks/>
          </p:cNvCxnSpPr>
          <p:nvPr/>
        </p:nvCxnSpPr>
        <p:spPr>
          <a:xfrm>
            <a:off x="5340150" y="2189486"/>
            <a:ext cx="0" cy="278821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2227AF4B-7C11-3DCD-B238-9C0EED191A91}"/>
              </a:ext>
            </a:extLst>
          </p:cNvPr>
          <p:cNvCxnSpPr>
            <a:cxnSpLocks/>
          </p:cNvCxnSpPr>
          <p:nvPr/>
        </p:nvCxnSpPr>
        <p:spPr>
          <a:xfrm>
            <a:off x="5371700" y="5017079"/>
            <a:ext cx="0" cy="489138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4513279-D764-7037-06E6-3D933B9A0282}"/>
              </a:ext>
            </a:extLst>
          </p:cNvPr>
          <p:cNvCxnSpPr>
            <a:cxnSpLocks/>
          </p:cNvCxnSpPr>
          <p:nvPr/>
        </p:nvCxnSpPr>
        <p:spPr>
          <a:xfrm flipH="1" flipV="1">
            <a:off x="3687949" y="4214909"/>
            <a:ext cx="1441981" cy="13992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D68070FB-7388-5105-C133-4A6EE817B223}"/>
              </a:ext>
            </a:extLst>
          </p:cNvPr>
          <p:cNvCxnSpPr>
            <a:cxnSpLocks/>
          </p:cNvCxnSpPr>
          <p:nvPr/>
        </p:nvCxnSpPr>
        <p:spPr>
          <a:xfrm flipV="1">
            <a:off x="3711041" y="2041845"/>
            <a:ext cx="955637" cy="118185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017D656D-CFAB-F4FF-CE99-550749C37F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0182" y="4826000"/>
            <a:ext cx="1283366" cy="940597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1A9E8CBB-CF2A-9CE2-5DE1-FE617CEF71E2}"/>
              </a:ext>
            </a:extLst>
          </p:cNvPr>
          <p:cNvSpPr txBox="1"/>
          <p:nvPr/>
        </p:nvSpPr>
        <p:spPr>
          <a:xfrm>
            <a:off x="7146403" y="5261648"/>
            <a:ext cx="104785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accent6"/>
                </a:solidFill>
              </a:rPr>
              <a:t>0.001%</a:t>
            </a:r>
            <a:endParaRPr kumimoji="1" lang="en-US" altLang="ja-JP" dirty="0">
              <a:solidFill>
                <a:schemeClr val="accent6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81751D7-99D3-7FDF-8C03-9DA1C9290426}"/>
              </a:ext>
            </a:extLst>
          </p:cNvPr>
          <p:cNvSpPr txBox="1"/>
          <p:nvPr/>
        </p:nvSpPr>
        <p:spPr>
          <a:xfrm>
            <a:off x="2781548" y="4673600"/>
            <a:ext cx="195489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・情報強者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・富裕層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・政治家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・大企業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3A82A58-90BE-91D6-A752-F1B8C449ED23}"/>
              </a:ext>
            </a:extLst>
          </p:cNvPr>
          <p:cNvSpPr txBox="1"/>
          <p:nvPr/>
        </p:nvSpPr>
        <p:spPr>
          <a:xfrm>
            <a:off x="7613548" y="1412825"/>
            <a:ext cx="128336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日本</a:t>
            </a:r>
            <a:r>
              <a:rPr kumimoji="1" lang="ja-JP" altLang="en-US" dirty="0"/>
              <a:t>銀行</a:t>
            </a:r>
            <a:endParaRPr kumimoji="1" lang="en-US" altLang="ja-JP" dirty="0"/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7BCEB13-345B-9C57-3966-D459CD649645}"/>
              </a:ext>
            </a:extLst>
          </p:cNvPr>
          <p:cNvCxnSpPr>
            <a:cxnSpLocks/>
          </p:cNvCxnSpPr>
          <p:nvPr/>
        </p:nvCxnSpPr>
        <p:spPr>
          <a:xfrm flipV="1">
            <a:off x="8096148" y="1979169"/>
            <a:ext cx="0" cy="489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91BCFD8A-7A19-62FC-3EE7-27BAE6DE5D91}"/>
              </a:ext>
            </a:extLst>
          </p:cNvPr>
          <p:cNvCxnSpPr>
            <a:cxnSpLocks/>
          </p:cNvCxnSpPr>
          <p:nvPr/>
        </p:nvCxnSpPr>
        <p:spPr>
          <a:xfrm>
            <a:off x="8454974" y="1979169"/>
            <a:ext cx="0" cy="489138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76DA739-98E8-BB6C-C9DA-4DBEA9612E2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64034" y="1537588"/>
            <a:ext cx="0" cy="4891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69BB5AAA-FAFC-9E8A-C45D-D64CD26FAA6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064034" y="1168256"/>
            <a:ext cx="0" cy="489138"/>
          </a:xfrm>
          <a:prstGeom prst="straightConnector1">
            <a:avLst/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63A5F26-3D18-F674-D03E-6792E734397E}"/>
              </a:ext>
            </a:extLst>
          </p:cNvPr>
          <p:cNvSpPr txBox="1"/>
          <p:nvPr/>
        </p:nvSpPr>
        <p:spPr>
          <a:xfrm>
            <a:off x="8372424" y="5445175"/>
            <a:ext cx="215275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★</a:t>
            </a:r>
            <a:r>
              <a:rPr lang="en-US" altLang="ja-JP" dirty="0"/>
              <a:t>2016</a:t>
            </a:r>
            <a:r>
              <a:rPr lang="ja-JP" altLang="en-US" dirty="0"/>
              <a:t>年　</a:t>
            </a:r>
            <a:endParaRPr lang="en-US" altLang="ja-JP" dirty="0"/>
          </a:p>
          <a:p>
            <a:r>
              <a:rPr lang="ja-JP" altLang="en-US" dirty="0"/>
              <a:t>パナマ文書公開</a:t>
            </a:r>
            <a:endParaRPr kumimoji="1" lang="en-US" altLang="ja-JP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9D9F65E-9D51-AD50-1F81-18FC1D4908CF}"/>
              </a:ext>
            </a:extLst>
          </p:cNvPr>
          <p:cNvSpPr txBox="1"/>
          <p:nvPr/>
        </p:nvSpPr>
        <p:spPr>
          <a:xfrm>
            <a:off x="10677576" y="6378740"/>
            <a:ext cx="142552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次に続く⇒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3930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F39CA80-0142-8708-6B6E-8BC4AFDBC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E274E0D-64A7-D826-7401-C6E9A23C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7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C12378-A66B-0AA2-1350-8349F507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4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3CC367-0DE0-EC83-AC28-8516EF152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87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84</Words>
  <Application>Microsoft Office PowerPoint</Application>
  <PresentationFormat>ワイド画面</PresentationFormat>
  <Paragraphs>31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パナマ文書によって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惇史 山本</dc:creator>
  <cp:lastModifiedBy>惇史 山本</cp:lastModifiedBy>
  <cp:revision>34</cp:revision>
  <cp:lastPrinted>2022-10-29T10:45:39Z</cp:lastPrinted>
  <dcterms:created xsi:type="dcterms:W3CDTF">2022-10-29T10:18:29Z</dcterms:created>
  <dcterms:modified xsi:type="dcterms:W3CDTF">2022-10-29T10:45:48Z</dcterms:modified>
</cp:coreProperties>
</file>